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81" r:id="rId5"/>
    <p:sldId id="282" r:id="rId6"/>
    <p:sldId id="258" r:id="rId7"/>
    <p:sldId id="265" r:id="rId8"/>
    <p:sldId id="266" r:id="rId9"/>
    <p:sldId id="260" r:id="rId10"/>
    <p:sldId id="268" r:id="rId11"/>
    <p:sldId id="273" r:id="rId12"/>
    <p:sldId id="272" r:id="rId13"/>
    <p:sldId id="274" r:id="rId14"/>
    <p:sldId id="271" r:id="rId15"/>
    <p:sldId id="269" r:id="rId16"/>
    <p:sldId id="261" r:id="rId17"/>
    <p:sldId id="276" r:id="rId18"/>
    <p:sldId id="277" r:id="rId19"/>
    <p:sldId id="262" r:id="rId20"/>
    <p:sldId id="278" r:id="rId21"/>
    <p:sldId id="279" r:id="rId22"/>
    <p:sldId id="280" r:id="rId23"/>
    <p:sldId id="284" r:id="rId24"/>
    <p:sldId id="287" r:id="rId25"/>
    <p:sldId id="286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FB9-3A4A-492D-A357-1EC7E8B6B077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B52324C-4053-4827-90C8-464C6DF94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43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FB9-3A4A-492D-A357-1EC7E8B6B077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324C-4053-4827-90C8-464C6DF94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55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FB9-3A4A-492D-A357-1EC7E8B6B077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324C-4053-4827-90C8-464C6DF94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04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FB9-3A4A-492D-A357-1EC7E8B6B077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324C-4053-4827-90C8-464C6DF94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88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2D55FB9-3A4A-492D-A357-1EC7E8B6B077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B52324C-4053-4827-90C8-464C6DF94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81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FB9-3A4A-492D-A357-1EC7E8B6B077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324C-4053-4827-90C8-464C6DF94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93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FB9-3A4A-492D-A357-1EC7E8B6B077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324C-4053-4827-90C8-464C6DF94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53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FB9-3A4A-492D-A357-1EC7E8B6B077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324C-4053-4827-90C8-464C6DF94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9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FB9-3A4A-492D-A357-1EC7E8B6B077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324C-4053-4827-90C8-464C6DF94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5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FB9-3A4A-492D-A357-1EC7E8B6B077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324C-4053-4827-90C8-464C6DF94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3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FB9-3A4A-492D-A357-1EC7E8B6B077}" type="datetimeFigureOut">
              <a:rPr lang="en-GB" smtClean="0"/>
              <a:t>03/05/2022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324C-4053-4827-90C8-464C6DF94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34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2D55FB9-3A4A-492D-A357-1EC7E8B6B077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B52324C-4053-4827-90C8-464C6DF94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26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35907-EB9C-4E11-8A9B-D25B0AD8D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9D40029-485E-459F-8278-DEF7D8987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3278" y="2619709"/>
            <a:ext cx="2942706" cy="2728536"/>
          </a:xfrm>
        </p:spPr>
        <p:txBody>
          <a:bodyPr anchor="ctr">
            <a:normAutofit/>
          </a:bodyPr>
          <a:lstStyle/>
          <a:p>
            <a:r>
              <a:rPr lang="en-GB" sz="2800" b="1" cap="none" dirty="0">
                <a:solidFill>
                  <a:schemeClr val="tx2"/>
                </a:solidFill>
              </a:rPr>
              <a:t>For World Press Freedom Day, May 2022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4CFDD4A-4FA1-4CD9-90D5-E253C2040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AB5B6FA-7B4F-437A-9C78-144C7DCD1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4199C21-6AE0-4F6F-AA96-6FFF97BB9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E88E0D-066B-4A40-8A1C-AC895A11F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507" y="1316890"/>
            <a:ext cx="4606394" cy="3940909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rgbClr val="FFFFFF"/>
                </a:solidFill>
              </a:rPr>
              <a:t>Press Freedom in East Africa:</a:t>
            </a:r>
            <a:br>
              <a:rPr lang="en-GB" sz="5400" b="1" dirty="0">
                <a:solidFill>
                  <a:srgbClr val="FFFFFF"/>
                </a:solidFill>
              </a:rPr>
            </a:br>
            <a:r>
              <a:rPr lang="en-GB" sz="1400" b="1" dirty="0">
                <a:solidFill>
                  <a:srgbClr val="FFFFFF"/>
                </a:solidFill>
              </a:rPr>
              <a:t/>
            </a:r>
            <a:br>
              <a:rPr lang="en-GB" sz="1400" b="1" dirty="0">
                <a:solidFill>
                  <a:srgbClr val="FFFFFF"/>
                </a:solidFill>
              </a:rPr>
            </a:br>
            <a:r>
              <a:rPr lang="en-GB" sz="5400" b="1" dirty="0">
                <a:solidFill>
                  <a:srgbClr val="FFFFFF"/>
                </a:solidFill>
                <a:effectLst/>
              </a:rPr>
              <a:t>Citizens’ perspective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9C69FA7-0958-4ED9-A0DF-E87A0C13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994AA8B6-D80C-4933-AA59-0BA2C6FBDC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33194" r="4922" b="50153"/>
          <a:stretch/>
        </p:blipFill>
        <p:spPr>
          <a:xfrm>
            <a:off x="-3048" y="5370165"/>
            <a:ext cx="12192000" cy="15097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738F1F0-8527-476B-91CB-E9D33DD827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7037" y="1674656"/>
            <a:ext cx="2765423" cy="170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A5C808-2D75-4AFB-9F86-A1CEB98A6811}"/>
              </a:ext>
            </a:extLst>
          </p:cNvPr>
          <p:cNvSpPr txBox="1"/>
          <p:nvPr/>
        </p:nvSpPr>
        <p:spPr>
          <a:xfrm>
            <a:off x="2987538" y="6286542"/>
            <a:ext cx="8369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Source: Sauti za Wananchi Mobile Phone Panel Surveys, 2013-2020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838218-1BC9-4AA9-B3A2-58242D411173}"/>
              </a:ext>
            </a:extLst>
          </p:cNvPr>
          <p:cNvSpPr txBox="1"/>
          <p:nvPr/>
        </p:nvSpPr>
        <p:spPr>
          <a:xfrm>
            <a:off x="525550" y="1996560"/>
            <a:ext cx="1114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media is your main source of information?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414B06C-27D1-4141-816D-35BEFDA6A6B9}"/>
              </a:ext>
            </a:extLst>
          </p:cNvPr>
          <p:cNvSpPr txBox="1">
            <a:spLocks/>
          </p:cNvSpPr>
          <p:nvPr/>
        </p:nvSpPr>
        <p:spPr>
          <a:xfrm>
            <a:off x="314325" y="484631"/>
            <a:ext cx="11532235" cy="13644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cap="none" dirty="0">
                <a:latin typeface="+mn-lt"/>
              </a:rPr>
              <a:t>Radio is still citizens’ main source of information, but tv and social media are growing (especially in Tz)</a:t>
            </a:r>
            <a:endParaRPr lang="en-GB" sz="3600" i="1" cap="none" dirty="0">
              <a:latin typeface="+mn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58D8B14-3031-4603-8F75-25DF208EC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18" y="2357121"/>
            <a:ext cx="5404572" cy="33012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3F9E68B-97A8-4C9B-BCC1-9F3F7474F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110" y="2365892"/>
            <a:ext cx="5404572" cy="3301271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xmlns="" id="{098F370D-3284-49D8-A0B6-6F3AF7D9CED9}"/>
              </a:ext>
            </a:extLst>
          </p:cNvPr>
          <p:cNvSpPr/>
          <p:nvPr/>
        </p:nvSpPr>
        <p:spPr>
          <a:xfrm>
            <a:off x="391318" y="4257039"/>
            <a:ext cx="1843882" cy="149352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7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A5C808-2D75-4AFB-9F86-A1CEB98A6811}"/>
              </a:ext>
            </a:extLst>
          </p:cNvPr>
          <p:cNvSpPr txBox="1"/>
          <p:nvPr/>
        </p:nvSpPr>
        <p:spPr>
          <a:xfrm>
            <a:off x="2987538" y="6286542"/>
            <a:ext cx="8369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Source: Sauti za Wananchi Mobile Phone Panel Survey, 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838218-1BC9-4AA9-B3A2-58242D411173}"/>
              </a:ext>
            </a:extLst>
          </p:cNvPr>
          <p:cNvSpPr txBox="1"/>
          <p:nvPr/>
        </p:nvSpPr>
        <p:spPr>
          <a:xfrm>
            <a:off x="525550" y="1996560"/>
            <a:ext cx="1114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Kenya: % who did the following at least once in the previous week: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414B06C-27D1-4141-816D-35BEFDA6A6B9}"/>
              </a:ext>
            </a:extLst>
          </p:cNvPr>
          <p:cNvSpPr txBox="1">
            <a:spLocks/>
          </p:cNvSpPr>
          <p:nvPr/>
        </p:nvSpPr>
        <p:spPr>
          <a:xfrm>
            <a:off x="314325" y="484631"/>
            <a:ext cx="11532235" cy="13644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cap="none" dirty="0">
                <a:latin typeface="+mn-lt"/>
              </a:rPr>
              <a:t>Radio and TV are also the dominant sources of information in Kenya</a:t>
            </a:r>
            <a:endParaRPr lang="en-GB" sz="3600" i="1" cap="none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88D652-E0FF-4852-8E48-594B21631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" y="2529257"/>
            <a:ext cx="3273226" cy="32732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BFFABB-17CE-43C7-933A-437DA6AF9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586" y="2529257"/>
            <a:ext cx="3273226" cy="32732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D85A3C-6502-40FB-A1E2-0CA8DEF4C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532" y="2529257"/>
            <a:ext cx="3273226" cy="3273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E247FC-5A9B-4DE7-AD08-33FCFDD589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4638" y="2529257"/>
            <a:ext cx="3273226" cy="327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7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BE05F1-200B-4F01-964A-698357773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76" y="1930700"/>
            <a:ext cx="6051415" cy="42846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9DAA8E-3C0F-4D5D-B88C-FD06C07E9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07"/>
          <a:stretch/>
        </p:blipFill>
        <p:spPr>
          <a:xfrm>
            <a:off x="7452215" y="2032150"/>
            <a:ext cx="4028585" cy="4185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A5C808-2D75-4AFB-9F86-A1CEB98A6811}"/>
              </a:ext>
            </a:extLst>
          </p:cNvPr>
          <p:cNvSpPr txBox="1"/>
          <p:nvPr/>
        </p:nvSpPr>
        <p:spPr>
          <a:xfrm>
            <a:off x="2987538" y="6286542"/>
            <a:ext cx="8369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Source: Sauti za Wananchi Mobile Phone Panel Surveys, Kenya 2018 and Uganda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838218-1BC9-4AA9-B3A2-58242D411173}"/>
              </a:ext>
            </a:extLst>
          </p:cNvPr>
          <p:cNvSpPr txBox="1"/>
          <p:nvPr/>
        </p:nvSpPr>
        <p:spPr>
          <a:xfrm>
            <a:off x="436792" y="1715253"/>
            <a:ext cx="6388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Kenya: % who did the following at least once in the previous week: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D0EACB0-CC2C-4D51-9648-E616F37FA0F1}"/>
              </a:ext>
            </a:extLst>
          </p:cNvPr>
          <p:cNvSpPr txBox="1"/>
          <p:nvPr/>
        </p:nvSpPr>
        <p:spPr>
          <a:xfrm>
            <a:off x="7726622" y="1576754"/>
            <a:ext cx="4028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Uganda: Do you use the internet / are you a member of social networking site?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414B06C-27D1-4141-816D-35BEFDA6A6B9}"/>
              </a:ext>
            </a:extLst>
          </p:cNvPr>
          <p:cNvSpPr txBox="1">
            <a:spLocks/>
          </p:cNvSpPr>
          <p:nvPr/>
        </p:nvSpPr>
        <p:spPr>
          <a:xfrm>
            <a:off x="314325" y="484631"/>
            <a:ext cx="11532235" cy="1364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cap="none" dirty="0">
                <a:latin typeface="+mn-lt"/>
              </a:rPr>
              <a:t>Radio is used by all, but TV, internet, social media are dominated by the young, wealthy, urban and educated</a:t>
            </a:r>
            <a:endParaRPr lang="en-GB" sz="3600" i="1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140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A5C808-2D75-4AFB-9F86-A1CEB98A6811}"/>
              </a:ext>
            </a:extLst>
          </p:cNvPr>
          <p:cNvSpPr txBox="1"/>
          <p:nvPr/>
        </p:nvSpPr>
        <p:spPr>
          <a:xfrm>
            <a:off x="2987538" y="6286542"/>
            <a:ext cx="8369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Source: Afrobarometer Public Opinion Surveys, 2019-2021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838218-1BC9-4AA9-B3A2-58242D411173}"/>
              </a:ext>
            </a:extLst>
          </p:cNvPr>
          <p:cNvSpPr txBox="1"/>
          <p:nvPr/>
        </p:nvSpPr>
        <p:spPr>
          <a:xfrm>
            <a:off x="648000" y="2088000"/>
            <a:ext cx="5433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Overall, do you think that the effects of social 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 on society are mostly positive or negative?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D0EACB0-CC2C-4D51-9648-E616F37FA0F1}"/>
              </a:ext>
            </a:extLst>
          </p:cNvPr>
          <p:cNvSpPr txBox="1"/>
          <p:nvPr/>
        </p:nvSpPr>
        <p:spPr>
          <a:xfrm>
            <a:off x="5976000" y="2088000"/>
            <a:ext cx="5433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agree or disagree: Social media helps 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 have more impact on political processes?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BFE932C-7E24-428D-8D46-AC1A386E2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2700000"/>
            <a:ext cx="5130228" cy="297205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414B06C-27D1-4141-816D-35BEFDA6A6B9}"/>
              </a:ext>
            </a:extLst>
          </p:cNvPr>
          <p:cNvSpPr txBox="1">
            <a:spLocks/>
          </p:cNvSpPr>
          <p:nvPr/>
        </p:nvSpPr>
        <p:spPr>
          <a:xfrm>
            <a:off x="314325" y="484631"/>
            <a:ext cx="11532235" cy="13644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cap="none" dirty="0">
                <a:latin typeface="+mn-lt"/>
              </a:rPr>
              <a:t>Citizens see social media overall as </a:t>
            </a:r>
            <a:r>
              <a:rPr lang="en-GB" sz="3600" i="1" cap="none" dirty="0">
                <a:latin typeface="+mn-lt"/>
              </a:rPr>
              <a:t>a good thing </a:t>
            </a:r>
            <a:r>
              <a:rPr lang="en-GB" sz="3600" cap="none" dirty="0">
                <a:latin typeface="+mn-lt"/>
              </a:rPr>
              <a:t>that helps people have </a:t>
            </a:r>
            <a:r>
              <a:rPr lang="en-GB" sz="3600" i="1" cap="none" dirty="0">
                <a:latin typeface="+mn-lt"/>
              </a:rPr>
              <a:t>more impact on politics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6475C2E-B2F0-452E-A6FC-BE508FA76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2700000"/>
            <a:ext cx="5130228" cy="29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9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A5C808-2D75-4AFB-9F86-A1CEB98A6811}"/>
              </a:ext>
            </a:extLst>
          </p:cNvPr>
          <p:cNvSpPr txBox="1"/>
          <p:nvPr/>
        </p:nvSpPr>
        <p:spPr>
          <a:xfrm>
            <a:off x="2987538" y="6286542"/>
            <a:ext cx="8369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Source: Afrobarometer Public Opinion Surveys, 2019-2021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414B06C-27D1-4141-816D-35BEFDA6A6B9}"/>
              </a:ext>
            </a:extLst>
          </p:cNvPr>
          <p:cNvSpPr txBox="1">
            <a:spLocks/>
          </p:cNvSpPr>
          <p:nvPr/>
        </p:nvSpPr>
        <p:spPr>
          <a:xfrm>
            <a:off x="314325" y="484631"/>
            <a:ext cx="11532235" cy="13644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cap="none" dirty="0">
                <a:latin typeface="+mn-lt"/>
              </a:rPr>
              <a:t>However, citizens also have concerns about the effect of social media on </a:t>
            </a:r>
            <a:r>
              <a:rPr lang="en-GB" sz="3600" i="1" cap="none" dirty="0">
                <a:latin typeface="+mn-lt"/>
              </a:rPr>
              <a:t>fake news </a:t>
            </a:r>
            <a:r>
              <a:rPr lang="en-GB" sz="3600" cap="none" dirty="0">
                <a:latin typeface="+mn-lt"/>
              </a:rPr>
              <a:t>and </a:t>
            </a:r>
            <a:r>
              <a:rPr lang="en-GB" sz="3600" i="1" cap="none" dirty="0">
                <a:latin typeface="+mn-lt"/>
              </a:rPr>
              <a:t>intolerance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3E2E8B-50C1-4471-8B35-514DF7562B80}"/>
              </a:ext>
            </a:extLst>
          </p:cNvPr>
          <p:cNvSpPr txBox="1"/>
          <p:nvPr/>
        </p:nvSpPr>
        <p:spPr>
          <a:xfrm>
            <a:off x="648000" y="2088000"/>
            <a:ext cx="5433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agree or disagree: Social media makes 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 more likely to believe false news?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1A3589-644C-4F7E-A0BB-DDF44462F26F}"/>
              </a:ext>
            </a:extLst>
          </p:cNvPr>
          <p:cNvSpPr txBox="1"/>
          <p:nvPr/>
        </p:nvSpPr>
        <p:spPr>
          <a:xfrm>
            <a:off x="5976000" y="2088000"/>
            <a:ext cx="5433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 or disagree: Social media makes people more intolerant of those with different political opinions?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656E1C-56CA-4A1E-8BE9-6A1897100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2700000"/>
            <a:ext cx="5130228" cy="2972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5777B6-39EB-48D8-843A-41B482C03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00" y="2700000"/>
            <a:ext cx="5133277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32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B7500-D3F7-42E1-981A-A987143E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84631"/>
            <a:ext cx="11877675" cy="1364489"/>
          </a:xfrm>
        </p:spPr>
        <p:txBody>
          <a:bodyPr anchor="t">
            <a:normAutofit/>
          </a:bodyPr>
          <a:lstStyle/>
          <a:p>
            <a:r>
              <a:rPr lang="en-GB" sz="3600" cap="none" dirty="0">
                <a:latin typeface="+mn-lt"/>
              </a:rPr>
              <a:t>Most citizens think unrestricted access to the internet and social media should be protected, less so in Kenya</a:t>
            </a:r>
            <a:endParaRPr lang="en-GB" sz="3600" i="1" cap="none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A5C808-2D75-4AFB-9F86-A1CEB98A6811}"/>
              </a:ext>
            </a:extLst>
          </p:cNvPr>
          <p:cNvSpPr txBox="1"/>
          <p:nvPr/>
        </p:nvSpPr>
        <p:spPr>
          <a:xfrm>
            <a:off x="2987538" y="6286542"/>
            <a:ext cx="8369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Source: Afrobarometer Public Opinion Surveys, 2019-2021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F5A1C4-B4B6-4347-BF95-37BE9F171859}"/>
              </a:ext>
            </a:extLst>
          </p:cNvPr>
          <p:cNvSpPr txBox="1"/>
          <p:nvPr/>
        </p:nvSpPr>
        <p:spPr>
          <a:xfrm>
            <a:off x="2392708" y="2187636"/>
            <a:ext cx="7406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unrestricted access to the internet and social media </a:t>
            </a: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protected, or should this be regulated?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C52BFC-7C72-4EA7-868F-68916D1A1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627" y="3014400"/>
            <a:ext cx="7562744" cy="24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9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5D5C0-10C3-43A4-A7DF-402E1ADC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/>
              <a:t>Trust in the media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6A123B-5936-4486-93F4-A81B1E6805D7}"/>
              </a:ext>
            </a:extLst>
          </p:cNvPr>
          <p:cNvSpPr txBox="1"/>
          <p:nvPr/>
        </p:nvSpPr>
        <p:spPr>
          <a:xfrm>
            <a:off x="886408" y="2362886"/>
            <a:ext cx="1110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F0EA312F-A29B-445D-BC22-E38795F14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3194" r="4922" b="50153"/>
          <a:stretch/>
        </p:blipFill>
        <p:spPr>
          <a:xfrm>
            <a:off x="0" y="3378549"/>
            <a:ext cx="12192000" cy="150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28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B7500-D3F7-42E1-981A-A987143E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84631"/>
            <a:ext cx="11532235" cy="1364489"/>
          </a:xfrm>
        </p:spPr>
        <p:txBody>
          <a:bodyPr anchor="t">
            <a:normAutofit/>
          </a:bodyPr>
          <a:lstStyle/>
          <a:p>
            <a:r>
              <a:rPr lang="en-GB" sz="3600" cap="none" dirty="0">
                <a:latin typeface="+mn-lt"/>
              </a:rPr>
              <a:t>Trust is much higher in information from radio and TV than from social media</a:t>
            </a:r>
            <a:endParaRPr lang="en-GB" sz="3600" i="1" cap="none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A5C808-2D75-4AFB-9F86-A1CEB98A6811}"/>
              </a:ext>
            </a:extLst>
          </p:cNvPr>
          <p:cNvSpPr txBox="1"/>
          <p:nvPr/>
        </p:nvSpPr>
        <p:spPr>
          <a:xfrm>
            <a:off x="2987538" y="6286542"/>
            <a:ext cx="8369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Source: Sauti za Wananchi Mobile Phone Panel Surveys, 2020-2021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F5A1C4-B4B6-4347-BF95-37BE9F171859}"/>
              </a:ext>
            </a:extLst>
          </p:cNvPr>
          <p:cNvSpPr txBox="1"/>
          <p:nvPr/>
        </p:nvSpPr>
        <p:spPr>
          <a:xfrm>
            <a:off x="658372" y="1741314"/>
            <a:ext cx="46583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who trust "completely" information</a:t>
            </a:r>
          </a:p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following sources: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0020FB-E713-43E3-9F31-CF8B50F36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52" y="2449200"/>
            <a:ext cx="5404572" cy="32372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A30572-ECB4-4C8F-A9CD-7971231FAE44}"/>
              </a:ext>
            </a:extLst>
          </p:cNvPr>
          <p:cNvSpPr txBox="1"/>
          <p:nvPr/>
        </p:nvSpPr>
        <p:spPr>
          <a:xfrm>
            <a:off x="6723333" y="1741314"/>
            <a:ext cx="46583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who trust “very much" information</a:t>
            </a:r>
          </a:p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following sources: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162F009-C697-45AC-8339-6FE9FB260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525" y="2449199"/>
            <a:ext cx="5404572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7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B7500-D3F7-42E1-981A-A987143E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84631"/>
            <a:ext cx="11532235" cy="1364489"/>
          </a:xfrm>
        </p:spPr>
        <p:txBody>
          <a:bodyPr anchor="t">
            <a:normAutofit/>
          </a:bodyPr>
          <a:lstStyle/>
          <a:p>
            <a:r>
              <a:rPr lang="en-GB" sz="3600" cap="none" dirty="0">
                <a:latin typeface="+mn-lt"/>
              </a:rPr>
              <a:t>TV and radio </a:t>
            </a:r>
            <a:r>
              <a:rPr lang="en-GB" sz="3600" cap="none">
                <a:latin typeface="+mn-lt"/>
              </a:rPr>
              <a:t>have </a:t>
            </a:r>
            <a:r>
              <a:rPr lang="en-GB" sz="3600" cap="none" smtClean="0">
                <a:latin typeface="+mn-lt"/>
              </a:rPr>
              <a:t>consistently </a:t>
            </a:r>
            <a:r>
              <a:rPr lang="en-GB" sz="3600" cap="none" dirty="0">
                <a:latin typeface="+mn-lt"/>
              </a:rPr>
              <a:t>been the most trusted across recent years, while trust in people has fallen</a:t>
            </a:r>
            <a:endParaRPr lang="en-GB" sz="3600" i="1" cap="none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A5C808-2D75-4AFB-9F86-A1CEB98A6811}"/>
              </a:ext>
            </a:extLst>
          </p:cNvPr>
          <p:cNvSpPr txBox="1"/>
          <p:nvPr/>
        </p:nvSpPr>
        <p:spPr>
          <a:xfrm>
            <a:off x="2987538" y="6286542"/>
            <a:ext cx="8369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Source: Sauti za Wananchi Mobile Phone Panel Surveys, 2016-2020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F5A1C4-B4B6-4347-BF95-37BE9F171859}"/>
              </a:ext>
            </a:extLst>
          </p:cNvPr>
          <p:cNvSpPr txBox="1"/>
          <p:nvPr/>
        </p:nvSpPr>
        <p:spPr>
          <a:xfrm>
            <a:off x="2314628" y="1741314"/>
            <a:ext cx="7562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Tanzania: % who trust "completely" </a:t>
            </a: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from the following sources: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3B1206-34BE-4C1E-8E6D-35B1E1144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628" y="2449200"/>
            <a:ext cx="7562744" cy="37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59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5D5C0-10C3-43A4-A7DF-402E1ADC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128" y="1225296"/>
            <a:ext cx="9636096" cy="3520440"/>
          </a:xfrm>
        </p:spPr>
        <p:txBody>
          <a:bodyPr>
            <a:normAutofit/>
          </a:bodyPr>
          <a:lstStyle/>
          <a:p>
            <a:r>
              <a:rPr lang="en-GB" sz="7200" dirty="0"/>
              <a:t>The Media at KEY moments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517FAE-C6AF-4E38-AEBE-B8C312FFDA62}"/>
              </a:ext>
            </a:extLst>
          </p:cNvPr>
          <p:cNvSpPr txBox="1"/>
          <p:nvPr/>
        </p:nvSpPr>
        <p:spPr>
          <a:xfrm>
            <a:off x="886408" y="2362886"/>
            <a:ext cx="1110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168A8BF6-DD4D-4E69-80B8-2692B7656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3194" r="4922" b="50153"/>
          <a:stretch/>
        </p:blipFill>
        <p:spPr>
          <a:xfrm>
            <a:off x="0" y="3378549"/>
            <a:ext cx="12192000" cy="150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9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A74A6-B5FF-4CBC-A02B-7EB84BF3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3A96E7-23C9-40C1-8CAD-03592D705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590" y="1978273"/>
            <a:ext cx="9878819" cy="4195481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GB" sz="2400" dirty="0"/>
              <a:t>Support for Media Freedom among citizens of Kenya, Tanzania and Uganda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GB" sz="2400" dirty="0"/>
              <a:t>How are digital sources changing the media landscape?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GB" sz="2400" dirty="0"/>
              <a:t>Who do citizens trust most to provide them with information?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GB" sz="2400" dirty="0"/>
              <a:t>What role does the media play at critical moments – elections, pandemics, etc?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GB" sz="2400" dirty="0"/>
              <a:t>What role does the media have in democratic strengthening?</a:t>
            </a:r>
          </a:p>
        </p:txBody>
      </p:sp>
    </p:spTree>
    <p:extLst>
      <p:ext uri="{BB962C8B-B14F-4D97-AF65-F5344CB8AC3E}">
        <p14:creationId xmlns:p14="http://schemas.microsoft.com/office/powerpoint/2010/main" val="1122729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B7500-D3F7-42E1-981A-A987143E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84631"/>
            <a:ext cx="11532235" cy="1364489"/>
          </a:xfrm>
        </p:spPr>
        <p:txBody>
          <a:bodyPr anchor="t">
            <a:normAutofit/>
          </a:bodyPr>
          <a:lstStyle/>
          <a:p>
            <a:r>
              <a:rPr lang="en-GB" sz="3600" cap="none" dirty="0">
                <a:latin typeface="+mn-lt"/>
              </a:rPr>
              <a:t>In Uganda, when the Coronavirus pandemic struck, people looked mainly to TV and radio for information</a:t>
            </a:r>
            <a:endParaRPr lang="en-GB" sz="3600" i="1" cap="none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A5C808-2D75-4AFB-9F86-A1CEB98A6811}"/>
              </a:ext>
            </a:extLst>
          </p:cNvPr>
          <p:cNvSpPr txBox="1"/>
          <p:nvPr/>
        </p:nvSpPr>
        <p:spPr>
          <a:xfrm>
            <a:off x="2987538" y="6286542"/>
            <a:ext cx="8369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Source: Sauti za Wananchi Mobile Phone Panel Surveys,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F5A1C4-B4B6-4347-BF95-37BE9F171859}"/>
              </a:ext>
            </a:extLst>
          </p:cNvPr>
          <p:cNvSpPr txBox="1"/>
          <p:nvPr/>
        </p:nvSpPr>
        <p:spPr>
          <a:xfrm>
            <a:off x="2314628" y="1949768"/>
            <a:ext cx="7562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Uganda: What has been your main source of information about </a:t>
            </a: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Covid-19? Which was the most useful / most trustworthy?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653836-8BB6-41C0-A483-056D3E309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628" y="2815423"/>
            <a:ext cx="7562744" cy="304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38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B7500-D3F7-42E1-981A-A987143E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84631"/>
            <a:ext cx="11532235" cy="1364489"/>
          </a:xfrm>
        </p:spPr>
        <p:txBody>
          <a:bodyPr anchor="t">
            <a:normAutofit/>
          </a:bodyPr>
          <a:lstStyle/>
          <a:p>
            <a:r>
              <a:rPr lang="en-GB" sz="3600" cap="none" dirty="0">
                <a:latin typeface="+mn-lt"/>
              </a:rPr>
              <a:t>Similarly, in Tanzania, citizens seek information about Covid-19 vaccines mainly from radio and TV news</a:t>
            </a:r>
            <a:endParaRPr lang="en-GB" sz="3600" i="1" cap="none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A5C808-2D75-4AFB-9F86-A1CEB98A6811}"/>
              </a:ext>
            </a:extLst>
          </p:cNvPr>
          <p:cNvSpPr txBox="1"/>
          <p:nvPr/>
        </p:nvSpPr>
        <p:spPr>
          <a:xfrm>
            <a:off x="2987538" y="6286542"/>
            <a:ext cx="8369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Source: Sauti za Wananchi Mobile Phone Panel Surveys, 2016-2020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F5A1C4-B4B6-4347-BF95-37BE9F171859}"/>
              </a:ext>
            </a:extLst>
          </p:cNvPr>
          <p:cNvSpPr txBox="1"/>
          <p:nvPr/>
        </p:nvSpPr>
        <p:spPr>
          <a:xfrm>
            <a:off x="2314628" y="1945558"/>
            <a:ext cx="7562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Tanzania: From which of the following sources </a:t>
            </a: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you heard about vaccines against Covid-19?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2CAA23-E826-4E06-BF25-76F8E1758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628" y="2749882"/>
            <a:ext cx="7562744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88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B7500-D3F7-42E1-981A-A987143E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84631"/>
            <a:ext cx="11532235" cy="1364489"/>
          </a:xfrm>
        </p:spPr>
        <p:txBody>
          <a:bodyPr anchor="t">
            <a:normAutofit/>
          </a:bodyPr>
          <a:lstStyle/>
          <a:p>
            <a:r>
              <a:rPr lang="en-GB" sz="3600" cap="none" dirty="0">
                <a:latin typeface="+mn-lt"/>
              </a:rPr>
              <a:t>And in Kenya, citizens still primarily use turn to TV and radio for news on election-related matters </a:t>
            </a:r>
            <a:endParaRPr lang="en-GB" sz="3600" i="1" cap="none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A5C808-2D75-4AFB-9F86-A1CEB98A6811}"/>
              </a:ext>
            </a:extLst>
          </p:cNvPr>
          <p:cNvSpPr txBox="1"/>
          <p:nvPr/>
        </p:nvSpPr>
        <p:spPr>
          <a:xfrm>
            <a:off x="2987538" y="6286542"/>
            <a:ext cx="8369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Source: Sauti za Wananchi Mobile Phone Panel Surveys, 2021-22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F5A1C4-B4B6-4347-BF95-37BE9F171859}"/>
              </a:ext>
            </a:extLst>
          </p:cNvPr>
          <p:cNvSpPr txBox="1"/>
          <p:nvPr/>
        </p:nvSpPr>
        <p:spPr>
          <a:xfrm>
            <a:off x="2314628" y="1945558"/>
            <a:ext cx="7562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Kenya: Which of the following have been your sources of information/news over the last four weeks on election matters?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7704E8-9FBA-4073-A1D6-452C38B39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628" y="2749882"/>
            <a:ext cx="7562744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58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5D5C0-10C3-43A4-A7DF-402E1ADC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128" y="1225296"/>
            <a:ext cx="9636096" cy="3520440"/>
          </a:xfrm>
        </p:spPr>
        <p:txBody>
          <a:bodyPr>
            <a:normAutofit/>
          </a:bodyPr>
          <a:lstStyle/>
          <a:p>
            <a:r>
              <a:rPr lang="en-GB" sz="7200" dirty="0"/>
              <a:t>MEDIA AND Democracy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517FAE-C6AF-4E38-AEBE-B8C312FFDA62}"/>
              </a:ext>
            </a:extLst>
          </p:cNvPr>
          <p:cNvSpPr txBox="1"/>
          <p:nvPr/>
        </p:nvSpPr>
        <p:spPr>
          <a:xfrm>
            <a:off x="886408" y="2362886"/>
            <a:ext cx="1110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168A8BF6-DD4D-4E69-80B8-2692B7656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3194" r="4922" b="50153"/>
          <a:stretch/>
        </p:blipFill>
        <p:spPr>
          <a:xfrm>
            <a:off x="0" y="3378549"/>
            <a:ext cx="12192000" cy="150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8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B7500-D3F7-42E1-981A-A987143E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84631"/>
            <a:ext cx="11532235" cy="1364489"/>
          </a:xfrm>
        </p:spPr>
        <p:txBody>
          <a:bodyPr anchor="t">
            <a:normAutofit/>
          </a:bodyPr>
          <a:lstStyle/>
          <a:p>
            <a:r>
              <a:rPr lang="en-GB" sz="3600" cap="none" dirty="0">
                <a:latin typeface="+mn-lt"/>
              </a:rPr>
              <a:t>In Kenya and Tanzania, almost all say it is important to live in a country that is governed democratically</a:t>
            </a:r>
            <a:endParaRPr lang="en-GB" sz="3600" i="1" cap="none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A5C808-2D75-4AFB-9F86-A1CEB98A6811}"/>
              </a:ext>
            </a:extLst>
          </p:cNvPr>
          <p:cNvSpPr txBox="1"/>
          <p:nvPr/>
        </p:nvSpPr>
        <p:spPr>
          <a:xfrm>
            <a:off x="2987538" y="6286542"/>
            <a:ext cx="8369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Source: Sauti za Wananchi Mobile Phone Panel Surveys, 2016 (Tz) and 2017 (Ke)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F5A1C4-B4B6-4347-BF95-37BE9F171859}"/>
              </a:ext>
            </a:extLst>
          </p:cNvPr>
          <p:cNvSpPr txBox="1"/>
          <p:nvPr/>
        </p:nvSpPr>
        <p:spPr>
          <a:xfrm>
            <a:off x="2314628" y="2186348"/>
            <a:ext cx="75627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do you agree or disagree with the following statements?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9D82CF-2E36-4795-A73A-3658C4F31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537" y="2671642"/>
            <a:ext cx="8066926" cy="287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72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B7500-D3F7-42E1-981A-A987143E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84631"/>
            <a:ext cx="11532235" cy="1364489"/>
          </a:xfrm>
        </p:spPr>
        <p:txBody>
          <a:bodyPr anchor="t">
            <a:normAutofit/>
          </a:bodyPr>
          <a:lstStyle/>
          <a:p>
            <a:r>
              <a:rPr lang="en-GB" sz="3600" cap="none" dirty="0">
                <a:latin typeface="+mn-lt"/>
              </a:rPr>
              <a:t>Independent media, freedom of expression and access to info are all seen as vital to democracy</a:t>
            </a:r>
            <a:endParaRPr lang="en-GB" sz="3600" i="1" cap="none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A5C808-2D75-4AFB-9F86-A1CEB98A6811}"/>
              </a:ext>
            </a:extLst>
          </p:cNvPr>
          <p:cNvSpPr txBox="1"/>
          <p:nvPr/>
        </p:nvSpPr>
        <p:spPr>
          <a:xfrm>
            <a:off x="2987538" y="6286542"/>
            <a:ext cx="8369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Source: Sauti za Wananchi Mobile Phone Panel Surveys, 2016 (Tz) and 2017 (Ke)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F5A1C4-B4B6-4347-BF95-37BE9F171859}"/>
              </a:ext>
            </a:extLst>
          </p:cNvPr>
          <p:cNvSpPr txBox="1"/>
          <p:nvPr/>
        </p:nvSpPr>
        <p:spPr>
          <a:xfrm>
            <a:off x="1790726" y="1849120"/>
            <a:ext cx="86105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who say the following are "very important"  as characteristics of democracy: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F171119-867A-439A-BA55-31F6F12FB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439" y="3058922"/>
            <a:ext cx="1766773" cy="17667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ACDD152-50E7-4790-BA72-38879434A0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26"/>
          <a:stretch/>
        </p:blipFill>
        <p:spPr>
          <a:xfrm>
            <a:off x="2049440" y="4684633"/>
            <a:ext cx="1766773" cy="16002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A22A6E7-4363-4C2B-9C40-0094BEB5B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309" y="3058921"/>
            <a:ext cx="1766773" cy="17667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EE32404-9DA0-4DD1-9064-72E5486EC7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26"/>
          <a:stretch/>
        </p:blipFill>
        <p:spPr>
          <a:xfrm>
            <a:off x="4436308" y="4684633"/>
            <a:ext cx="1766773" cy="16002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1217FBC-77A9-4646-8DC7-CDB5B737C9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3176" y="3058920"/>
            <a:ext cx="1766773" cy="17667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7AA8FBD-AF98-4282-94C2-863CB3A2A9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426"/>
          <a:stretch/>
        </p:blipFill>
        <p:spPr>
          <a:xfrm>
            <a:off x="6823176" y="4684633"/>
            <a:ext cx="1766773" cy="16002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050F948-A133-4AC7-AE97-8E3EF875BB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0043" y="3058919"/>
            <a:ext cx="1766773" cy="17667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D88D4D1-C271-484C-B7ED-E7C86F9D954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426"/>
          <a:stretch/>
        </p:blipFill>
        <p:spPr>
          <a:xfrm>
            <a:off x="9210042" y="4686300"/>
            <a:ext cx="1766773" cy="16002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5733A6-CBA2-4C31-85B4-5F256E764863}"/>
              </a:ext>
            </a:extLst>
          </p:cNvPr>
          <p:cNvSpPr txBox="1"/>
          <p:nvPr/>
        </p:nvSpPr>
        <p:spPr>
          <a:xfrm>
            <a:off x="447701" y="3747069"/>
            <a:ext cx="16017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Kenya (2017)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CD3314-3432-43B8-B77D-81903C91EE52}"/>
              </a:ext>
            </a:extLst>
          </p:cNvPr>
          <p:cNvSpPr txBox="1"/>
          <p:nvPr/>
        </p:nvSpPr>
        <p:spPr>
          <a:xfrm>
            <a:off x="447701" y="5258174"/>
            <a:ext cx="16017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Tanzania (2016)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E9E33C-80E1-42C3-BF1D-7DE506947CE9}"/>
              </a:ext>
            </a:extLst>
          </p:cNvPr>
          <p:cNvSpPr txBox="1"/>
          <p:nvPr/>
        </p:nvSpPr>
        <p:spPr>
          <a:xfrm>
            <a:off x="1880086" y="2356653"/>
            <a:ext cx="22194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Citizens are free to criticise the govt when they think it has done wrong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CC93B3-A604-4889-85F1-AACB4479E8B2}"/>
              </a:ext>
            </a:extLst>
          </p:cNvPr>
          <p:cNvSpPr txBox="1"/>
          <p:nvPr/>
        </p:nvSpPr>
        <p:spPr>
          <a:xfrm>
            <a:off x="4182430" y="2354986"/>
            <a:ext cx="22745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Strong, independent institutions monitor the govt to ensure it is doing its job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A38D8A5-FE7B-4A08-AF9D-828C343F1B43}"/>
              </a:ext>
            </a:extLst>
          </p:cNvPr>
          <p:cNvSpPr txBox="1"/>
          <p:nvPr/>
        </p:nvSpPr>
        <p:spPr>
          <a:xfrm>
            <a:off x="6398362" y="2356653"/>
            <a:ext cx="261154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 about what the govt is doing, including the budget, is easily available to citizens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328F2E7-5D44-4223-A008-823AB9363132}"/>
              </a:ext>
            </a:extLst>
          </p:cNvPr>
          <p:cNvSpPr txBox="1"/>
          <p:nvPr/>
        </p:nvSpPr>
        <p:spPr>
          <a:xfrm>
            <a:off x="9039108" y="2536484"/>
            <a:ext cx="2108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media is able to operate independently</a:t>
            </a:r>
          </a:p>
        </p:txBody>
      </p:sp>
    </p:spTree>
    <p:extLst>
      <p:ext uri="{BB962C8B-B14F-4D97-AF65-F5344CB8AC3E}">
        <p14:creationId xmlns:p14="http://schemas.microsoft.com/office/powerpoint/2010/main" val="4261306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35907-EB9C-4E11-8A9B-D25B0AD8D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4CFDD4A-4FA1-4CD9-90D5-E253C2040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AB5B6FA-7B4F-437A-9C78-144C7DCD1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4199C21-6AE0-4F6F-AA96-6FFF97BB9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E88E0D-066B-4A40-8A1C-AC895A11F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507" y="1674656"/>
            <a:ext cx="4606394" cy="358314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rgbClr val="FFFFFF"/>
                </a:solidFill>
              </a:rPr>
              <a:t>Asanteni</a:t>
            </a:r>
            <a:endParaRPr lang="en-GB" sz="54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9C69FA7-0958-4ED9-A0DF-E87A0C13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994AA8B6-D80C-4933-AA59-0BA2C6FBDC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33194" r="4922" b="50153"/>
          <a:stretch/>
        </p:blipFill>
        <p:spPr>
          <a:xfrm>
            <a:off x="-3048" y="5370165"/>
            <a:ext cx="12192000" cy="15097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738F1F0-8527-476B-91CB-E9D33DD827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3278" y="1909478"/>
            <a:ext cx="2765423" cy="170669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9D40029-485E-459F-8278-DEF7D8987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3278" y="2619709"/>
            <a:ext cx="2942706" cy="1992931"/>
          </a:xfrm>
        </p:spPr>
        <p:txBody>
          <a:bodyPr anchor="ctr">
            <a:normAutofit/>
          </a:bodyPr>
          <a:lstStyle/>
          <a:p>
            <a:r>
              <a:rPr lang="en-GB" sz="2400" b="1" cap="none" dirty="0">
                <a:solidFill>
                  <a:schemeClr val="tx2"/>
                </a:solidFill>
              </a:rPr>
              <a:t>www.twaweza.org</a:t>
            </a:r>
          </a:p>
        </p:txBody>
      </p:sp>
    </p:spTree>
    <p:extLst>
      <p:ext uri="{BB962C8B-B14F-4D97-AF65-F5344CB8AC3E}">
        <p14:creationId xmlns:p14="http://schemas.microsoft.com/office/powerpoint/2010/main" val="164143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5D5C0-10C3-43A4-A7DF-402E1ADC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128" y="1225296"/>
            <a:ext cx="9785386" cy="3520440"/>
          </a:xfrm>
        </p:spPr>
        <p:txBody>
          <a:bodyPr>
            <a:normAutofit/>
          </a:bodyPr>
          <a:lstStyle/>
          <a:p>
            <a:r>
              <a:rPr lang="en-GB" sz="7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Support for media freedom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BCF569-1C85-4BD3-876A-A173205BB523}"/>
              </a:ext>
            </a:extLst>
          </p:cNvPr>
          <p:cNvSpPr txBox="1"/>
          <p:nvPr/>
        </p:nvSpPr>
        <p:spPr>
          <a:xfrm>
            <a:off x="886408" y="2362886"/>
            <a:ext cx="1110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30CD5556-0D3A-46F1-871B-8C4631A1ED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3194" r="4922" b="50153"/>
          <a:stretch/>
        </p:blipFill>
        <p:spPr>
          <a:xfrm>
            <a:off x="0" y="3378549"/>
            <a:ext cx="12192000" cy="150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3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B7500-D3F7-42E1-981A-A987143E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84631"/>
            <a:ext cx="11532235" cy="5743739"/>
          </a:xfrm>
        </p:spPr>
        <p:txBody>
          <a:bodyPr anchor="t">
            <a:normAutofit/>
          </a:bodyPr>
          <a:lstStyle/>
          <a:p>
            <a:r>
              <a:rPr lang="en-GB" sz="3600" cap="none" dirty="0">
                <a:latin typeface="+mn-lt"/>
              </a:rPr>
              <a:t>In Uganda, most citizens say the media should have freedom to work without government interference</a:t>
            </a:r>
            <a:endParaRPr lang="en-GB" sz="3600" i="1" cap="none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A5C808-2D75-4AFB-9F86-A1CEB98A6811}"/>
              </a:ext>
            </a:extLst>
          </p:cNvPr>
          <p:cNvSpPr txBox="1"/>
          <p:nvPr/>
        </p:nvSpPr>
        <p:spPr>
          <a:xfrm>
            <a:off x="2987538" y="6286542"/>
            <a:ext cx="8369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Source: Sauti za Wananchi Mobile Phone Panel Surveys, 2019-2020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838218-1BC9-4AA9-B3A2-58242D411173}"/>
              </a:ext>
            </a:extLst>
          </p:cNvPr>
          <p:cNvSpPr txBox="1"/>
          <p:nvPr/>
        </p:nvSpPr>
        <p:spPr>
          <a:xfrm>
            <a:off x="2314628" y="1898052"/>
            <a:ext cx="75627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Uganda: From each pair of statements, which do you agree with more?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8CA6E5-56C4-4EBA-B07B-BD273EAD5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628" y="2327248"/>
            <a:ext cx="7562744" cy="37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9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B7500-D3F7-42E1-981A-A987143E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84631"/>
            <a:ext cx="11532235" cy="5743739"/>
          </a:xfrm>
        </p:spPr>
        <p:txBody>
          <a:bodyPr anchor="t">
            <a:normAutofit/>
          </a:bodyPr>
          <a:lstStyle/>
          <a:p>
            <a:r>
              <a:rPr lang="en-GB" sz="3600" cap="none" dirty="0">
                <a:latin typeface="+mn-lt"/>
              </a:rPr>
              <a:t>Similarly, in Tanzania, most support media freedom and limits on government powers to intervene</a:t>
            </a:r>
            <a:endParaRPr lang="en-GB" sz="3600" i="1" cap="none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A5C808-2D75-4AFB-9F86-A1CEB98A6811}"/>
              </a:ext>
            </a:extLst>
          </p:cNvPr>
          <p:cNvSpPr txBox="1"/>
          <p:nvPr/>
        </p:nvSpPr>
        <p:spPr>
          <a:xfrm>
            <a:off x="2987538" y="6286542"/>
            <a:ext cx="8369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Source: Sauti za Wananchi Mobile Phone Panel Survey, 2017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838218-1BC9-4AA9-B3A2-58242D411173}"/>
              </a:ext>
            </a:extLst>
          </p:cNvPr>
          <p:cNvSpPr txBox="1"/>
          <p:nvPr/>
        </p:nvSpPr>
        <p:spPr>
          <a:xfrm>
            <a:off x="2239354" y="1898052"/>
            <a:ext cx="77132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Tanzania: From each pair of statements, which do you agree with more?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37810F-A7F8-4E48-85DB-0015E5C43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628" y="2298162"/>
            <a:ext cx="7562744" cy="37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B7500-D3F7-42E1-981A-A987143E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84631"/>
            <a:ext cx="3076575" cy="5743739"/>
          </a:xfrm>
        </p:spPr>
        <p:txBody>
          <a:bodyPr anchor="t">
            <a:normAutofit/>
          </a:bodyPr>
          <a:lstStyle/>
          <a:p>
            <a:r>
              <a:rPr lang="en-GB" sz="3600" cap="none" dirty="0">
                <a:latin typeface="+mn-lt"/>
              </a:rPr>
              <a:t>Overall support for media freedom in East Africa has </a:t>
            </a:r>
            <a:r>
              <a:rPr lang="en-GB" sz="3600" i="1" cap="none" dirty="0">
                <a:latin typeface="+mn-lt"/>
              </a:rPr>
              <a:t>risen and fallen </a:t>
            </a:r>
            <a:r>
              <a:rPr lang="en-GB" sz="3600" cap="none" dirty="0">
                <a:latin typeface="+mn-lt"/>
              </a:rPr>
              <a:t>over recent 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EB2296-9153-41C0-B20B-DE5DADC8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38"/>
          <a:stretch/>
        </p:blipFill>
        <p:spPr>
          <a:xfrm>
            <a:off x="4035634" y="802137"/>
            <a:ext cx="7562744" cy="5253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A5C808-2D75-4AFB-9F86-A1CEB98A6811}"/>
              </a:ext>
            </a:extLst>
          </p:cNvPr>
          <p:cNvSpPr txBox="1"/>
          <p:nvPr/>
        </p:nvSpPr>
        <p:spPr>
          <a:xfrm>
            <a:off x="2987538" y="6286542"/>
            <a:ext cx="8369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Source: Afrobarometer Public Opinion Surveys, 2005-2021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366B02-4D70-483E-984B-2594E369CC19}"/>
              </a:ext>
            </a:extLst>
          </p:cNvPr>
          <p:cNvSpPr txBox="1"/>
          <p:nvPr/>
        </p:nvSpPr>
        <p:spPr>
          <a:xfrm>
            <a:off x="4035634" y="284576"/>
            <a:ext cx="75627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statement do you agree with more?</a:t>
            </a:r>
          </a:p>
        </p:txBody>
      </p:sp>
    </p:spTree>
    <p:extLst>
      <p:ext uri="{BB962C8B-B14F-4D97-AF65-F5344CB8AC3E}">
        <p14:creationId xmlns:p14="http://schemas.microsoft.com/office/powerpoint/2010/main" val="120816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B7500-D3F7-42E1-981A-A987143E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84631"/>
            <a:ext cx="11532235" cy="5743739"/>
          </a:xfrm>
        </p:spPr>
        <p:txBody>
          <a:bodyPr anchor="t">
            <a:normAutofit/>
          </a:bodyPr>
          <a:lstStyle/>
          <a:p>
            <a:r>
              <a:rPr lang="en-GB" sz="3600" cap="none" dirty="0">
                <a:latin typeface="+mn-lt"/>
              </a:rPr>
              <a:t>But citizens believe strongly that media reporting on government mistakes and corruption is </a:t>
            </a:r>
            <a:r>
              <a:rPr lang="en-GB" sz="3600" i="1" cap="none" dirty="0">
                <a:latin typeface="+mn-lt"/>
              </a:rPr>
              <a:t>a good thing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A5C808-2D75-4AFB-9F86-A1CEB98A6811}"/>
              </a:ext>
            </a:extLst>
          </p:cNvPr>
          <p:cNvSpPr txBox="1"/>
          <p:nvPr/>
        </p:nvSpPr>
        <p:spPr>
          <a:xfrm>
            <a:off x="2987538" y="6286542"/>
            <a:ext cx="8369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Source: Afrobarometer Public Opinion Surveys, 2005-2021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D69806-956C-4120-BA14-E99C66D79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070" y="1970200"/>
            <a:ext cx="7562744" cy="4316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838218-1BC9-4AA9-B3A2-58242D411173}"/>
              </a:ext>
            </a:extLst>
          </p:cNvPr>
          <p:cNvSpPr txBox="1"/>
          <p:nvPr/>
        </p:nvSpPr>
        <p:spPr>
          <a:xfrm>
            <a:off x="2299069" y="1770145"/>
            <a:ext cx="75627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statement do you agree with more?</a:t>
            </a:r>
          </a:p>
        </p:txBody>
      </p:sp>
    </p:spTree>
    <p:extLst>
      <p:ext uri="{BB962C8B-B14F-4D97-AF65-F5344CB8AC3E}">
        <p14:creationId xmlns:p14="http://schemas.microsoft.com/office/powerpoint/2010/main" val="525831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B7500-D3F7-42E1-981A-A987143E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84631"/>
            <a:ext cx="11532235" cy="1364489"/>
          </a:xfrm>
        </p:spPr>
        <p:txBody>
          <a:bodyPr anchor="t">
            <a:normAutofit/>
          </a:bodyPr>
          <a:lstStyle/>
          <a:p>
            <a:r>
              <a:rPr lang="en-GB" sz="3600" cap="none" dirty="0">
                <a:latin typeface="+mn-lt"/>
              </a:rPr>
              <a:t>Citizens also believe the media </a:t>
            </a:r>
            <a:r>
              <a:rPr lang="en-GB" sz="3600" i="1" cap="none" dirty="0">
                <a:latin typeface="+mn-lt"/>
              </a:rPr>
              <a:t>is currently free </a:t>
            </a:r>
            <a:r>
              <a:rPr lang="en-GB" sz="3600" cap="none" dirty="0">
                <a:latin typeface="+mn-lt"/>
              </a:rPr>
              <a:t>to report and comment on the news</a:t>
            </a:r>
            <a:endParaRPr lang="en-GB" sz="3600" i="1" cap="none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A5C808-2D75-4AFB-9F86-A1CEB98A6811}"/>
              </a:ext>
            </a:extLst>
          </p:cNvPr>
          <p:cNvSpPr txBox="1"/>
          <p:nvPr/>
        </p:nvSpPr>
        <p:spPr>
          <a:xfrm>
            <a:off x="2987538" y="6286542"/>
            <a:ext cx="8369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Source: Afrobarometer Public Opinion Surveys, 2019-2021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8812DC-71CB-4735-BA53-01C118A88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979" y="2895522"/>
            <a:ext cx="8066926" cy="28775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F5A1C4-B4B6-4347-BF95-37BE9F171859}"/>
              </a:ext>
            </a:extLst>
          </p:cNvPr>
          <p:cNvSpPr txBox="1"/>
          <p:nvPr/>
        </p:nvSpPr>
        <p:spPr>
          <a:xfrm>
            <a:off x="2392708" y="2187636"/>
            <a:ext cx="7406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your view, how free is the media in this country to report and comment on the news without government interference?</a:t>
            </a:r>
          </a:p>
        </p:txBody>
      </p:sp>
    </p:spTree>
    <p:extLst>
      <p:ext uri="{BB962C8B-B14F-4D97-AF65-F5344CB8AC3E}">
        <p14:creationId xmlns:p14="http://schemas.microsoft.com/office/powerpoint/2010/main" val="373190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5D5C0-10C3-43A4-A7DF-402E1ADC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/>
              <a:t>impact of digital media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4BB3E4-39DC-4B27-B2D0-6E4135A5C5B3}"/>
              </a:ext>
            </a:extLst>
          </p:cNvPr>
          <p:cNvSpPr txBox="1"/>
          <p:nvPr/>
        </p:nvSpPr>
        <p:spPr>
          <a:xfrm>
            <a:off x="886408" y="2362886"/>
            <a:ext cx="1110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1DE462EA-DA77-45CB-B817-C6F67283F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3194" r="4922" b="50153"/>
          <a:stretch/>
        </p:blipFill>
        <p:spPr>
          <a:xfrm>
            <a:off x="0" y="3378549"/>
            <a:ext cx="12192000" cy="150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39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314</TotalTime>
  <Words>951</Words>
  <Application>Microsoft Office PowerPoint</Application>
  <PresentationFormat>Widescreen</PresentationFormat>
  <Paragraphs>86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Rockwell</vt:lpstr>
      <vt:lpstr>Rockwell Condensed</vt:lpstr>
      <vt:lpstr>Rockwell Extra Bold</vt:lpstr>
      <vt:lpstr>Wingdings</vt:lpstr>
      <vt:lpstr>Wood Type</vt:lpstr>
      <vt:lpstr>Press Freedom in East Africa:  Citizens’ perspective</vt:lpstr>
      <vt:lpstr>Outline</vt:lpstr>
      <vt:lpstr>Support for media freedom</vt:lpstr>
      <vt:lpstr>In Uganda, most citizens say the media should have freedom to work without government interference</vt:lpstr>
      <vt:lpstr>Similarly, in Tanzania, most support media freedom and limits on government powers to intervene</vt:lpstr>
      <vt:lpstr>Overall support for media freedom in East Africa has risen and fallen over recent years</vt:lpstr>
      <vt:lpstr>But citizens believe strongly that media reporting on government mistakes and corruption is a good thing</vt:lpstr>
      <vt:lpstr>Citizens also believe the media is currently free to report and comment on the news</vt:lpstr>
      <vt:lpstr>impact of digital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Most citizens think unrestricted access to the internet and social media should be protected, less so in Kenya</vt:lpstr>
      <vt:lpstr>Trust in the media</vt:lpstr>
      <vt:lpstr>Trust is much higher in information from radio and TV than from social media</vt:lpstr>
      <vt:lpstr>TV and radio have consistently been the most trusted across recent years, while trust in people has fallen</vt:lpstr>
      <vt:lpstr>The Media at KEY moments</vt:lpstr>
      <vt:lpstr>In Uganda, when the Coronavirus pandemic struck, people looked mainly to TV and radio for information</vt:lpstr>
      <vt:lpstr>Similarly, in Tanzania, citizens seek information about Covid-19 vaccines mainly from radio and TV news</vt:lpstr>
      <vt:lpstr>And in Kenya, citizens still primarily use turn to TV and radio for news on election-related matters </vt:lpstr>
      <vt:lpstr>MEDIA AND Democracy</vt:lpstr>
      <vt:lpstr>In Kenya and Tanzania, almost all say it is important to live in a country that is governed democratically</vt:lpstr>
      <vt:lpstr>Independent media, freedom of expression and access to info are all seen as vital to democracy</vt:lpstr>
      <vt:lpstr>Asanteni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Freedom in East Africa: A citizen’s perspective</dc:title>
  <dc:creator>Ben</dc:creator>
  <cp:lastModifiedBy>Gaure Mdee</cp:lastModifiedBy>
  <cp:revision>7</cp:revision>
  <dcterms:created xsi:type="dcterms:W3CDTF">2022-04-06T09:13:32Z</dcterms:created>
  <dcterms:modified xsi:type="dcterms:W3CDTF">2022-05-03T06:02:51Z</dcterms:modified>
</cp:coreProperties>
</file>